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munga, Charles D." userId="6cccb8f7-6328-4831-86d2-458e4a54dcca" providerId="ADAL" clId="{CCB4F069-5C35-4068-B08D-4F78259C5A56}"/>
    <pc:docChg chg="custSel modSld">
      <pc:chgData name="Pilamunga, Charles D." userId="6cccb8f7-6328-4831-86d2-458e4a54dcca" providerId="ADAL" clId="{CCB4F069-5C35-4068-B08D-4F78259C5A56}" dt="2020-04-05T17:12:04.134" v="103" actId="255"/>
      <pc:docMkLst>
        <pc:docMk/>
      </pc:docMkLst>
      <pc:sldChg chg="modSp mod">
        <pc:chgData name="Pilamunga, Charles D." userId="6cccb8f7-6328-4831-86d2-458e4a54dcca" providerId="ADAL" clId="{CCB4F069-5C35-4068-B08D-4F78259C5A56}" dt="2020-04-05T16:59:49.839" v="7" actId="14100"/>
        <pc:sldMkLst>
          <pc:docMk/>
          <pc:sldMk cId="4022232084" sldId="261"/>
        </pc:sldMkLst>
        <pc:spChg chg="mod">
          <ac:chgData name="Pilamunga, Charles D." userId="6cccb8f7-6328-4831-86d2-458e4a54dcca" providerId="ADAL" clId="{CCB4F069-5C35-4068-B08D-4F78259C5A56}" dt="2020-04-05T16:59:13.296" v="3" actId="1076"/>
          <ac:spMkLst>
            <pc:docMk/>
            <pc:sldMk cId="4022232084" sldId="261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6:59:36.837" v="6" actId="255"/>
          <ac:spMkLst>
            <pc:docMk/>
            <pc:sldMk cId="4022232084" sldId="261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6:59:49.839" v="7" actId="14100"/>
          <ac:picMkLst>
            <pc:docMk/>
            <pc:sldMk cId="4022232084" sldId="261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0:30.133" v="18" actId="255"/>
        <pc:sldMkLst>
          <pc:docMk/>
          <pc:sldMk cId="3020358551" sldId="262"/>
        </pc:sldMkLst>
        <pc:spChg chg="mod">
          <ac:chgData name="Pilamunga, Charles D." userId="6cccb8f7-6328-4831-86d2-458e4a54dcca" providerId="ADAL" clId="{CCB4F069-5C35-4068-B08D-4F78259C5A56}" dt="2020-04-05T17:00:05.030" v="11" actId="122"/>
          <ac:spMkLst>
            <pc:docMk/>
            <pc:sldMk cId="3020358551" sldId="262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0:30.133" v="18" actId="255"/>
          <ac:spMkLst>
            <pc:docMk/>
            <pc:sldMk cId="3020358551" sldId="262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0:19.463" v="16" actId="14100"/>
          <ac:picMkLst>
            <pc:docMk/>
            <pc:sldMk cId="3020358551" sldId="262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2:02.171" v="24" actId="14100"/>
        <pc:sldMkLst>
          <pc:docMk/>
          <pc:sldMk cId="333977974" sldId="265"/>
        </pc:sldMkLst>
        <pc:spChg chg="mod">
          <ac:chgData name="Pilamunga, Charles D." userId="6cccb8f7-6328-4831-86d2-458e4a54dcca" providerId="ADAL" clId="{CCB4F069-5C35-4068-B08D-4F78259C5A56}" dt="2020-04-05T17:01:58.572" v="23" actId="122"/>
          <ac:spMkLst>
            <pc:docMk/>
            <pc:sldMk cId="333977974" sldId="265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1:22.742" v="20" actId="14100"/>
          <ac:spMkLst>
            <pc:docMk/>
            <pc:sldMk cId="333977974" sldId="265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2:02.171" v="24" actId="14100"/>
          <ac:picMkLst>
            <pc:docMk/>
            <pc:sldMk cId="333977974" sldId="265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2:50.029" v="35" actId="14100"/>
        <pc:sldMkLst>
          <pc:docMk/>
          <pc:sldMk cId="162491104" sldId="266"/>
        </pc:sldMkLst>
        <pc:spChg chg="mod">
          <ac:chgData name="Pilamunga, Charles D." userId="6cccb8f7-6328-4831-86d2-458e4a54dcca" providerId="ADAL" clId="{CCB4F069-5C35-4068-B08D-4F78259C5A56}" dt="2020-04-05T17:02:12.309" v="27" actId="122"/>
          <ac:spMkLst>
            <pc:docMk/>
            <pc:sldMk cId="162491104" sldId="266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2:46.607" v="34" actId="1076"/>
          <ac:spMkLst>
            <pc:docMk/>
            <pc:sldMk cId="162491104" sldId="266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2:50.029" v="35" actId="14100"/>
          <ac:picMkLst>
            <pc:docMk/>
            <pc:sldMk cId="162491104" sldId="266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3:51.079" v="37" actId="33524"/>
        <pc:sldMkLst>
          <pc:docMk/>
          <pc:sldMk cId="3618996153" sldId="268"/>
        </pc:sldMkLst>
        <pc:spChg chg="mod">
          <ac:chgData name="Pilamunga, Charles D." userId="6cccb8f7-6328-4831-86d2-458e4a54dcca" providerId="ADAL" clId="{CCB4F069-5C35-4068-B08D-4F78259C5A56}" dt="2020-04-05T17:03:51.079" v="37" actId="33524"/>
          <ac:spMkLst>
            <pc:docMk/>
            <pc:sldMk cId="3618996153" sldId="268"/>
            <ac:spMk id="3" creationId="{00000000-0000-0000-0000-000000000000}"/>
          </ac:spMkLst>
        </pc:spChg>
      </pc:sldChg>
      <pc:sldChg chg="modSp mod">
        <pc:chgData name="Pilamunga, Charles D." userId="6cccb8f7-6328-4831-86d2-458e4a54dcca" providerId="ADAL" clId="{CCB4F069-5C35-4068-B08D-4F78259C5A56}" dt="2020-04-05T17:04:49.737" v="50" actId="255"/>
        <pc:sldMkLst>
          <pc:docMk/>
          <pc:sldMk cId="1021557557" sldId="269"/>
        </pc:sldMkLst>
        <pc:spChg chg="mod">
          <ac:chgData name="Pilamunga, Charles D." userId="6cccb8f7-6328-4831-86d2-458e4a54dcca" providerId="ADAL" clId="{CCB4F069-5C35-4068-B08D-4F78259C5A56}" dt="2020-04-05T17:04:04.313" v="40" actId="1076"/>
          <ac:spMkLst>
            <pc:docMk/>
            <pc:sldMk cId="1021557557" sldId="269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4:49.737" v="50" actId="255"/>
          <ac:spMkLst>
            <pc:docMk/>
            <pc:sldMk cId="1021557557" sldId="269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4:28.121" v="45" actId="14100"/>
          <ac:picMkLst>
            <pc:docMk/>
            <pc:sldMk cId="1021557557" sldId="269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5:52.743" v="60" actId="14100"/>
        <pc:sldMkLst>
          <pc:docMk/>
          <pc:sldMk cId="2517904776" sldId="270"/>
        </pc:sldMkLst>
        <pc:spChg chg="mod">
          <ac:chgData name="Pilamunga, Charles D." userId="6cccb8f7-6328-4831-86d2-458e4a54dcca" providerId="ADAL" clId="{CCB4F069-5C35-4068-B08D-4F78259C5A56}" dt="2020-04-05T17:05:49.676" v="59" actId="122"/>
          <ac:spMkLst>
            <pc:docMk/>
            <pc:sldMk cId="2517904776" sldId="270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5:31.849" v="53" actId="255"/>
          <ac:spMkLst>
            <pc:docMk/>
            <pc:sldMk cId="2517904776" sldId="270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5:52.743" v="60" actId="14100"/>
          <ac:picMkLst>
            <pc:docMk/>
            <pc:sldMk cId="2517904776" sldId="270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7:12.121" v="70" actId="1076"/>
        <pc:sldMkLst>
          <pc:docMk/>
          <pc:sldMk cId="1991357359" sldId="273"/>
        </pc:sldMkLst>
        <pc:spChg chg="mod">
          <ac:chgData name="Pilamunga, Charles D." userId="6cccb8f7-6328-4831-86d2-458e4a54dcca" providerId="ADAL" clId="{CCB4F069-5C35-4068-B08D-4F78259C5A56}" dt="2020-04-05T17:06:44.949" v="63" actId="122"/>
          <ac:spMkLst>
            <pc:docMk/>
            <pc:sldMk cId="1991357359" sldId="273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7:12.121" v="70" actId="1076"/>
          <ac:spMkLst>
            <pc:docMk/>
            <pc:sldMk cId="1991357359" sldId="273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6:53.294" v="66" actId="14100"/>
          <ac:picMkLst>
            <pc:docMk/>
            <pc:sldMk cId="1991357359" sldId="273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9:27.224" v="79" actId="255"/>
        <pc:sldMkLst>
          <pc:docMk/>
          <pc:sldMk cId="4224767474" sldId="274"/>
        </pc:sldMkLst>
        <pc:spChg chg="mod">
          <ac:chgData name="Pilamunga, Charles D." userId="6cccb8f7-6328-4831-86d2-458e4a54dcca" providerId="ADAL" clId="{CCB4F069-5C35-4068-B08D-4F78259C5A56}" dt="2020-04-05T17:08:45.003" v="73" actId="122"/>
          <ac:spMkLst>
            <pc:docMk/>
            <pc:sldMk cId="4224767474" sldId="274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09:27.224" v="79" actId="255"/>
          <ac:spMkLst>
            <pc:docMk/>
            <pc:sldMk cId="4224767474" sldId="274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08:56.842" v="76" actId="14100"/>
          <ac:picMkLst>
            <pc:docMk/>
            <pc:sldMk cId="4224767474" sldId="274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09:59.301" v="85" actId="20577"/>
        <pc:sldMkLst>
          <pc:docMk/>
          <pc:sldMk cId="2496692843" sldId="276"/>
        </pc:sldMkLst>
        <pc:spChg chg="mod">
          <ac:chgData name="Pilamunga, Charles D." userId="6cccb8f7-6328-4831-86d2-458e4a54dcca" providerId="ADAL" clId="{CCB4F069-5C35-4068-B08D-4F78259C5A56}" dt="2020-04-05T17:09:59.301" v="85" actId="20577"/>
          <ac:spMkLst>
            <pc:docMk/>
            <pc:sldMk cId="2496692843" sldId="276"/>
            <ac:spMk id="3" creationId="{00000000-0000-0000-0000-000000000000}"/>
          </ac:spMkLst>
        </pc:spChg>
      </pc:sldChg>
      <pc:sldChg chg="modSp mod">
        <pc:chgData name="Pilamunga, Charles D." userId="6cccb8f7-6328-4831-86d2-458e4a54dcca" providerId="ADAL" clId="{CCB4F069-5C35-4068-B08D-4F78259C5A56}" dt="2020-04-05T17:11:08.408" v="94" actId="14100"/>
        <pc:sldMkLst>
          <pc:docMk/>
          <pc:sldMk cId="1013068089" sldId="277"/>
        </pc:sldMkLst>
        <pc:spChg chg="mod">
          <ac:chgData name="Pilamunga, Charles D." userId="6cccb8f7-6328-4831-86d2-458e4a54dcca" providerId="ADAL" clId="{CCB4F069-5C35-4068-B08D-4F78259C5A56}" dt="2020-04-05T17:10:57.064" v="91" actId="122"/>
          <ac:spMkLst>
            <pc:docMk/>
            <pc:sldMk cId="1013068089" sldId="277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10:44.760" v="88" actId="255"/>
          <ac:spMkLst>
            <pc:docMk/>
            <pc:sldMk cId="1013068089" sldId="277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11:08.408" v="94" actId="14100"/>
          <ac:picMkLst>
            <pc:docMk/>
            <pc:sldMk cId="1013068089" sldId="277"/>
            <ac:picMk id="3" creationId="{00000000-0000-0000-0000-000000000000}"/>
          </ac:picMkLst>
        </pc:picChg>
      </pc:sldChg>
      <pc:sldChg chg="modSp mod">
        <pc:chgData name="Pilamunga, Charles D." userId="6cccb8f7-6328-4831-86d2-458e4a54dcca" providerId="ADAL" clId="{CCB4F069-5C35-4068-B08D-4F78259C5A56}" dt="2020-04-05T17:11:19.147" v="95" actId="14100"/>
        <pc:sldMkLst>
          <pc:docMk/>
          <pc:sldMk cId="683627935" sldId="279"/>
        </pc:sldMkLst>
        <pc:spChg chg="mod">
          <ac:chgData name="Pilamunga, Charles D." userId="6cccb8f7-6328-4831-86d2-458e4a54dcca" providerId="ADAL" clId="{CCB4F069-5C35-4068-B08D-4F78259C5A56}" dt="2020-04-05T17:11:19.147" v="95" actId="14100"/>
          <ac:spMkLst>
            <pc:docMk/>
            <pc:sldMk cId="683627935" sldId="279"/>
            <ac:spMk id="3" creationId="{00000000-0000-0000-0000-000000000000}"/>
          </ac:spMkLst>
        </pc:spChg>
      </pc:sldChg>
      <pc:sldChg chg="modSp mod">
        <pc:chgData name="Pilamunga, Charles D." userId="6cccb8f7-6328-4831-86d2-458e4a54dcca" providerId="ADAL" clId="{CCB4F069-5C35-4068-B08D-4F78259C5A56}" dt="2020-04-05T17:12:04.134" v="103" actId="255"/>
        <pc:sldMkLst>
          <pc:docMk/>
          <pc:sldMk cId="1206296419" sldId="280"/>
        </pc:sldMkLst>
        <pc:spChg chg="mod">
          <ac:chgData name="Pilamunga, Charles D." userId="6cccb8f7-6328-4831-86d2-458e4a54dcca" providerId="ADAL" clId="{CCB4F069-5C35-4068-B08D-4F78259C5A56}" dt="2020-04-05T17:11:41.269" v="98" actId="122"/>
          <ac:spMkLst>
            <pc:docMk/>
            <pc:sldMk cId="1206296419" sldId="280"/>
            <ac:spMk id="2" creationId="{00000000-0000-0000-0000-000000000000}"/>
          </ac:spMkLst>
        </pc:spChg>
        <pc:spChg chg="mod">
          <ac:chgData name="Pilamunga, Charles D." userId="6cccb8f7-6328-4831-86d2-458e4a54dcca" providerId="ADAL" clId="{CCB4F069-5C35-4068-B08D-4F78259C5A56}" dt="2020-04-05T17:12:04.134" v="103" actId="255"/>
          <ac:spMkLst>
            <pc:docMk/>
            <pc:sldMk cId="1206296419" sldId="280"/>
            <ac:spMk id="4" creationId="{00000000-0000-0000-0000-000000000000}"/>
          </ac:spMkLst>
        </pc:spChg>
        <pc:picChg chg="mod">
          <ac:chgData name="Pilamunga, Charles D." userId="6cccb8f7-6328-4831-86d2-458e4a54dcca" providerId="ADAL" clId="{CCB4F069-5C35-4068-B08D-4F78259C5A56}" dt="2020-04-05T17:11:50.607" v="101" actId="14100"/>
          <ac:picMkLst>
            <pc:docMk/>
            <pc:sldMk cId="1206296419" sldId="280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91B5-E2FF-4EE7-952E-30F3323286E1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D63D-B648-4386-8899-07A6FE11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D63D-B648-4386-8899-07A6FE1164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0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6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D901-F0A8-034E-8E79-E657B7E22ADA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627E-B368-F84D-B8CC-6F21ACA48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3_R106226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9850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Industrial Revolution (1750–1914)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3 </a:t>
            </a:r>
            <a:r>
              <a:rPr lang="en-US" sz="2400" dirty="0"/>
              <a:t>The Second Industrial Revolution </a:t>
            </a:r>
          </a:p>
        </p:txBody>
      </p:sp>
    </p:spTree>
    <p:extLst>
      <p:ext uri="{BB962C8B-B14F-4D97-AF65-F5344CB8AC3E}">
        <p14:creationId xmlns:p14="http://schemas.microsoft.com/office/powerpoint/2010/main" val="29130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65358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Advances in Transportation and Communication</a:t>
            </a:r>
          </a:p>
        </p:txBody>
      </p:sp>
      <p:pic>
        <p:nvPicPr>
          <p:cNvPr id="3" name="Picture 2" descr="HSWH_SC_LSN_A00018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5832"/>
            <a:ext cx="8551984" cy="5201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99" y="6067122"/>
            <a:ext cx="855198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Analyze Information How did the Trans-Atlantic cable affect communications?</a:t>
            </a:r>
          </a:p>
        </p:txBody>
      </p:sp>
    </p:spTree>
    <p:extLst>
      <p:ext uri="{BB962C8B-B14F-4D97-AF65-F5344CB8AC3E}">
        <p14:creationId xmlns:p14="http://schemas.microsoft.com/office/powerpoint/2010/main" val="16249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9685"/>
            <a:ext cx="87788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The Rise of Big 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860335"/>
            <a:ext cx="8778875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Investors Form Corporations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Companies sold thousand of share of stock in order to raise funds for expansion and to build things</a:t>
            </a:r>
          </a:p>
          <a:p>
            <a:pPr algn="ctr"/>
            <a:r>
              <a:rPr lang="en-US" sz="2400" dirty="0"/>
              <a:t>Monopolies Dominate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Germany Krupp buys up coal and iron mines and the supply lines to feed his steel mills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John D Rockefeller dominates the petroleum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Andrew Carnegie dominates the steel industry</a:t>
            </a:r>
          </a:p>
          <a:p>
            <a:pPr algn="ctr"/>
            <a:r>
              <a:rPr lang="en-US" sz="2400" dirty="0"/>
              <a:t>Opposing Views of Big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people admire these men, calling them captains of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employ thousands of workers , and invest in worldwide ventures to help everyone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Others call them robber barons, destroying competition as they grow. After they have taken control, they can raise prices and people must pay</a:t>
            </a:r>
          </a:p>
        </p:txBody>
      </p:sp>
    </p:spTree>
    <p:extLst>
      <p:ext uri="{BB962C8B-B14F-4D97-AF65-F5344CB8AC3E}">
        <p14:creationId xmlns:p14="http://schemas.microsoft.com/office/powerpoint/2010/main" val="361899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25447"/>
            <a:ext cx="856917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Rise of Big Business</a:t>
            </a:r>
          </a:p>
        </p:txBody>
      </p:sp>
      <p:pic>
        <p:nvPicPr>
          <p:cNvPr id="3" name="Picture 2" descr="HSWH_SC_LSN_T0010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87111"/>
            <a:ext cx="8670778" cy="5745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23" y="5201119"/>
            <a:ext cx="8569178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Corporations offered business people several advantages. Analyze Information What advantages did stockholders gain from the formation of corporations?</a:t>
            </a:r>
          </a:p>
        </p:txBody>
      </p:sp>
    </p:spTree>
    <p:extLst>
      <p:ext uri="{BB962C8B-B14F-4D97-AF65-F5344CB8AC3E}">
        <p14:creationId xmlns:p14="http://schemas.microsoft.com/office/powerpoint/2010/main" val="1021557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4167"/>
            <a:ext cx="86957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Rise of Big Business</a:t>
            </a:r>
          </a:p>
        </p:txBody>
      </p:sp>
      <p:pic>
        <p:nvPicPr>
          <p:cNvPr id="3" name="Picture 2" descr="HSWH_SC_L03_R106228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984738"/>
            <a:ext cx="4811151" cy="4717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868025"/>
            <a:ext cx="86957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Alfred Krupp was the first industrialist to use the Bessemer process in Europe. Known as the 'Cannon King,' Krupp produced cast-steel cannons and other weapons of war.</a:t>
            </a:r>
          </a:p>
        </p:txBody>
      </p:sp>
    </p:spTree>
    <p:extLst>
      <p:ext uri="{BB962C8B-B14F-4D97-AF65-F5344CB8AC3E}">
        <p14:creationId xmlns:p14="http://schemas.microsoft.com/office/powerpoint/2010/main" val="251790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254000"/>
            <a:ext cx="87217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Better Medicine, Nutrition, and 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022350"/>
            <a:ext cx="8721724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Combating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1870 Louis Pasteur shows the link between microbes and disease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develops the vaccine for rabies and anthrax, and the process that kills disease carrying microbes in milk.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Robert Koch identified the bacteria that caused tuberculosis in the 1880’s. The cure will take over 50 years to find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will now understand how germs cause disease and this will lead them to bathing and changing clothes more</a:t>
            </a:r>
          </a:p>
          <a:p>
            <a:pPr algn="ctr"/>
            <a:r>
              <a:rPr lang="en-US" sz="2400" dirty="0"/>
              <a:t>Improving Hospital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first having surgery in a hospital was dangerous because of 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Florence Nightingale is going to introduce hygiene in war hospitals and later on in regular hospitals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Joseph Lister will have surgeons sterilize their equipment and that will lead to less deaths from infection after surgery</a:t>
            </a:r>
          </a:p>
        </p:txBody>
      </p:sp>
    </p:spTree>
    <p:extLst>
      <p:ext uri="{BB962C8B-B14F-4D97-AF65-F5344CB8AC3E}">
        <p14:creationId xmlns:p14="http://schemas.microsoft.com/office/powerpoint/2010/main" val="81909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54104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Better Medicine, Nutrition, and Health</a:t>
            </a:r>
          </a:p>
        </p:txBody>
      </p:sp>
      <p:pic>
        <p:nvPicPr>
          <p:cNvPr id="3" name="Picture 2" descr="HSWH_SC_LSN_T0011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865832"/>
            <a:ext cx="8541043" cy="4836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99" y="5842337"/>
            <a:ext cx="863951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Longer life expectancies contributed to population booms in major cities. Analyze Graphs Which city's population grew the most? How did life expectancy change between 1850 and 1910?</a:t>
            </a:r>
          </a:p>
        </p:txBody>
      </p:sp>
    </p:spTree>
    <p:extLst>
      <p:ext uri="{BB962C8B-B14F-4D97-AF65-F5344CB8AC3E}">
        <p14:creationId xmlns:p14="http://schemas.microsoft.com/office/powerpoint/2010/main" val="199135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25447"/>
            <a:ext cx="866765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Better Medicine, Nutrition, and Health</a:t>
            </a:r>
          </a:p>
        </p:txBody>
      </p:sp>
      <p:pic>
        <p:nvPicPr>
          <p:cNvPr id="3" name="Picture 2" descr="HSWH_SC_L03_R106229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787112"/>
            <a:ext cx="8667652" cy="4915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6033570"/>
            <a:ext cx="8667652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The first person Louis Pasteur vaccinated was a nine-year-old boy named Joseph Meister, who had been bitten by a rabid dog. Meister failed to develop rabies.</a:t>
            </a:r>
          </a:p>
        </p:txBody>
      </p:sp>
    </p:spTree>
    <p:extLst>
      <p:ext uri="{BB962C8B-B14F-4D97-AF65-F5344CB8AC3E}">
        <p14:creationId xmlns:p14="http://schemas.microsoft.com/office/powerpoint/2010/main" val="422476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9685"/>
            <a:ext cx="86931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City Life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624" y="755650"/>
            <a:ext cx="8797925" cy="69120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New Cityscapes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layouts will change with industrialization.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 will tear down old medieval tenements and streets and build new public building and wide streets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America, the rich will live outside of town. The poor will live in slums near the city center in order to be near the factories</a:t>
            </a:r>
          </a:p>
          <a:p>
            <a:pPr algn="ctr"/>
            <a:r>
              <a:rPr lang="en-US" sz="2400" dirty="0"/>
              <a:t>Safety, Sanitation, and Skyscrapers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Cities become safer by adding electric lights, organizing police forces and firefighters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become healthier by building sewage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Paris 1852 there was 87 miles of sewer. By 1911 there will be more than 750 miles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 will help make tall buildings in 1900.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family homes will be torn down in order to build multistory multifamily buildings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69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217785"/>
            <a:ext cx="86836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City Life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679450"/>
            <a:ext cx="8683625" cy="57524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Life in the Slums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life will remain harsh for the poor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could be crammed into a single room with no ventilation and little light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buildings did not have running water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lead to disease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Illness or unemployment could leave a family homeless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rate of crime and alcoholism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The Lure of City Life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life will attract people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come because of work or excitement of a city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come for entertainment like music halls, opera houses, theaters, sporting events.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4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404167"/>
            <a:ext cx="870985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City Life Changes</a:t>
            </a:r>
          </a:p>
        </p:txBody>
      </p:sp>
      <p:pic>
        <p:nvPicPr>
          <p:cNvPr id="3" name="Picture 2" descr="HSWH_SC_L03_R106230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65831"/>
            <a:ext cx="8483601" cy="511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99" y="6097023"/>
            <a:ext cx="870985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This aerial view shows Paris around 1870, after being redesigned by Georges Haussmann.</a:t>
            </a:r>
          </a:p>
        </p:txBody>
      </p:sp>
    </p:spTree>
    <p:extLst>
      <p:ext uri="{BB962C8B-B14F-4D97-AF65-F5344CB8AC3E}">
        <p14:creationId xmlns:p14="http://schemas.microsoft.com/office/powerpoint/2010/main" val="101306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399" y="2032000"/>
            <a:ext cx="874077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Describe the impact of new technology on industry, transportation, and communication.</a:t>
            </a:r>
          </a:p>
          <a:p>
            <a:pPr marL="342900" indent="-342900">
              <a:buChar char="•"/>
            </a:pPr>
            <a:r>
              <a:rPr lang="en-US" sz="2400" dirty="0"/>
              <a:t>Understand how big business emerged.</a:t>
            </a:r>
          </a:p>
          <a:p>
            <a:pPr marL="342900" indent="-342900">
              <a:buChar char="•"/>
            </a:pPr>
            <a:r>
              <a:rPr lang="en-US" sz="2400" dirty="0"/>
              <a:t>Summarize the impact of medical advances in the later 1800s.</a:t>
            </a:r>
          </a:p>
          <a:p>
            <a:pPr marL="342900" indent="-342900">
              <a:buChar char="•"/>
            </a:pPr>
            <a:r>
              <a:rPr lang="en-US" sz="2400" dirty="0"/>
              <a:t>Describe how cities changed and grew.</a:t>
            </a:r>
          </a:p>
          <a:p>
            <a:pPr marL="342900" indent="-342900">
              <a:buChar char="•"/>
            </a:pPr>
            <a:r>
              <a:rPr lang="en-US" sz="2400" dirty="0"/>
              <a:t>Explain how conditions for workers gradually improved.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Industrial Revolution (1750–1914)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3 </a:t>
            </a:r>
            <a:r>
              <a:rPr lang="en-US" sz="2400" dirty="0"/>
              <a:t>The Second Industrial Revolution </a:t>
            </a:r>
          </a:p>
        </p:txBody>
      </p:sp>
    </p:spTree>
    <p:extLst>
      <p:ext uri="{BB962C8B-B14F-4D97-AF65-F5344CB8AC3E}">
        <p14:creationId xmlns:p14="http://schemas.microsoft.com/office/powerpoint/2010/main" val="2185313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263525"/>
            <a:ext cx="87693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Working Class Wins New Rights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9" y="951318"/>
            <a:ext cx="8922141" cy="59066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Growth of Labor Unions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late 1800’s unions have been created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use strikes to get management to meet their demands like 8 hour work days, more money for work or other benefits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will pass laws to regulate working conditions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also start pension programs and disability insurance for workers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An Improved Standard of Living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of living for workers will rise over time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have access to education, some to health care, others to vaccination. Some will even be able to leave the slums.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 there will be a large gap between workers and the middle class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62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72" y="173335"/>
            <a:ext cx="870985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The Working Class Wins New Rights</a:t>
            </a:r>
          </a:p>
        </p:txBody>
      </p:sp>
      <p:pic>
        <p:nvPicPr>
          <p:cNvPr id="3" name="Picture 2" descr="HSWH_SC_L03_R106230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3" y="829994"/>
            <a:ext cx="8709854" cy="4872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99" y="5778500"/>
            <a:ext cx="864752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This emblem comes from a United Mine Workers of America poster. Notice the motto beneath the name of the union. Analyze Images Why do you think the union chose that motto?</a:t>
            </a:r>
          </a:p>
        </p:txBody>
      </p:sp>
    </p:spTree>
    <p:extLst>
      <p:ext uri="{BB962C8B-B14F-4D97-AF65-F5344CB8AC3E}">
        <p14:creationId xmlns:p14="http://schemas.microsoft.com/office/powerpoint/2010/main" val="1206296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Science and Technology Change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How did Thomas Edison's invention of the light bulb affect industry?</a:t>
            </a:r>
          </a:p>
          <a:p>
            <a:endParaRPr lang="en-US" sz="1600"/>
          </a:p>
          <a:p>
            <a:r>
              <a:rPr lang="en-US" sz="1600"/>
              <a:t>A.  Electric lights made it possible for factories to run after dark.</a:t>
            </a:r>
          </a:p>
          <a:p>
            <a:r>
              <a:rPr lang="en-US" sz="1600"/>
              <a:t>B.  Having better lighting largely eliminated industrial accidents.</a:t>
            </a:r>
          </a:p>
          <a:p>
            <a:r>
              <a:rPr lang="en-US" sz="1600"/>
              <a:t>C.  Bulb manufacturing became the biggest industry in the United States.</a:t>
            </a:r>
          </a:p>
          <a:p>
            <a:r>
              <a:rPr lang="en-US" sz="1600"/>
              <a:t>D.  Brighter lights made people more productive so they worked fewer hours.</a:t>
            </a:r>
          </a:p>
        </p:txBody>
      </p:sp>
    </p:spTree>
    <p:extLst>
      <p:ext uri="{BB962C8B-B14F-4D97-AF65-F5344CB8AC3E}">
        <p14:creationId xmlns:p14="http://schemas.microsoft.com/office/powerpoint/2010/main" val="223156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Advances in Transportation and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of the following had the greatest impact on transportation during the second Industrial Revolution?</a:t>
            </a:r>
          </a:p>
          <a:p>
            <a:endParaRPr lang="en-US" sz="1600"/>
          </a:p>
          <a:p>
            <a:r>
              <a:rPr lang="en-US" sz="1600"/>
              <a:t>A.  the steam engine</a:t>
            </a:r>
          </a:p>
          <a:p>
            <a:r>
              <a:rPr lang="en-US" sz="1600"/>
              <a:t>B.  the internal combustion engine</a:t>
            </a:r>
          </a:p>
          <a:p>
            <a:r>
              <a:rPr lang="en-US" sz="1600"/>
              <a:t>C.  the Bessemer process</a:t>
            </a:r>
          </a:p>
          <a:p>
            <a:r>
              <a:rPr lang="en-US" sz="1600"/>
              <a:t>D.  the dynamo</a:t>
            </a:r>
          </a:p>
        </p:txBody>
      </p:sp>
    </p:spTree>
    <p:extLst>
      <p:ext uri="{BB962C8B-B14F-4D97-AF65-F5344CB8AC3E}">
        <p14:creationId xmlns:p14="http://schemas.microsoft.com/office/powerpoint/2010/main" val="235269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Rise of Big Business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Why did some business owners form corporations?</a:t>
            </a:r>
          </a:p>
          <a:p>
            <a:endParaRPr lang="en-US" sz="1600"/>
          </a:p>
          <a:p>
            <a:r>
              <a:rPr lang="en-US" sz="1600"/>
              <a:t>A.  to regulate the free-enterprise system</a:t>
            </a:r>
          </a:p>
          <a:p>
            <a:r>
              <a:rPr lang="en-US" sz="1600"/>
              <a:t>B.  to buy more stock in competitors' companies</a:t>
            </a:r>
          </a:p>
          <a:p>
            <a:r>
              <a:rPr lang="en-US" sz="1600"/>
              <a:t>C.  to raise money to expand into different areas</a:t>
            </a:r>
          </a:p>
          <a:p>
            <a:r>
              <a:rPr lang="en-US" sz="1600"/>
              <a:t>D.  to create a laissez-faire economy</a:t>
            </a:r>
          </a:p>
        </p:txBody>
      </p:sp>
    </p:spTree>
    <p:extLst>
      <p:ext uri="{BB962C8B-B14F-4D97-AF65-F5344CB8AC3E}">
        <p14:creationId xmlns:p14="http://schemas.microsoft.com/office/powerpoint/2010/main" val="281393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Better Medicine, Nutrition, and 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factors caused the population of Europe to soar between 1800 and 1900?</a:t>
            </a:r>
          </a:p>
          <a:p>
            <a:endParaRPr lang="en-US" sz="1600"/>
          </a:p>
          <a:p>
            <a:r>
              <a:rPr lang="en-US" sz="1600"/>
              <a:t>A.  Cities grew, and families had more children.</a:t>
            </a:r>
          </a:p>
          <a:p>
            <a:r>
              <a:rPr lang="en-US" sz="1600"/>
              <a:t>B.  People bathed more and ate less.</a:t>
            </a:r>
          </a:p>
          <a:p>
            <a:r>
              <a:rPr lang="en-US" sz="1600"/>
              <a:t>C.  The poor were treated at hospitals and survived surgeries.</a:t>
            </a:r>
          </a:p>
          <a:p>
            <a:r>
              <a:rPr lang="en-US" sz="1600"/>
              <a:t>D.  Medicine advanced, and the death rate fell.</a:t>
            </a:r>
          </a:p>
        </p:txBody>
      </p:sp>
    </p:spTree>
    <p:extLst>
      <p:ext uri="{BB962C8B-B14F-4D97-AF65-F5344CB8AC3E}">
        <p14:creationId xmlns:p14="http://schemas.microsoft.com/office/powerpoint/2010/main" val="9808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City Life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Which of the following changes to city life would be most likely to reduce the crime rate?</a:t>
            </a:r>
          </a:p>
          <a:p>
            <a:endParaRPr lang="en-US" sz="1600"/>
          </a:p>
          <a:p>
            <a:r>
              <a:rPr lang="en-US" sz="1600"/>
              <a:t>A.  installing street lights</a:t>
            </a:r>
          </a:p>
          <a:p>
            <a:r>
              <a:rPr lang="en-US" sz="1600"/>
              <a:t>B.  constructing sewer systems</a:t>
            </a:r>
          </a:p>
          <a:p>
            <a:r>
              <a:rPr lang="en-US" sz="1600"/>
              <a:t>C.  erecting fine buildings</a:t>
            </a:r>
          </a:p>
          <a:p>
            <a:r>
              <a:rPr lang="en-US" sz="1600"/>
              <a:t>D.  offering public entertainment</a:t>
            </a:r>
          </a:p>
        </p:txBody>
      </p:sp>
    </p:spTree>
    <p:extLst>
      <p:ext uri="{BB962C8B-B14F-4D97-AF65-F5344CB8AC3E}">
        <p14:creationId xmlns:p14="http://schemas.microsoft.com/office/powerpoint/2010/main" val="3279787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Working Class Wins New Rights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/>
              <a:t>Why did some workers organize unions?</a:t>
            </a:r>
          </a:p>
          <a:p>
            <a:endParaRPr lang="en-US" sz="1600"/>
          </a:p>
          <a:p>
            <a:r>
              <a:rPr lang="en-US" sz="1600"/>
              <a:t>A.  to support large corporations</a:t>
            </a:r>
          </a:p>
          <a:p>
            <a:r>
              <a:rPr lang="en-US" sz="1600"/>
              <a:t>B.  to help women get factory jobs</a:t>
            </a:r>
          </a:p>
          <a:p>
            <a:r>
              <a:rPr lang="en-US" sz="1600"/>
              <a:t>C.  to reduce work stoppages</a:t>
            </a:r>
          </a:p>
          <a:p>
            <a:r>
              <a:rPr lang="en-US" sz="1600"/>
              <a:t>D.  to improve their working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40225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Key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1931504"/>
            <a:ext cx="3702050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Henry Bessemer</a:t>
            </a:r>
          </a:p>
          <a:p>
            <a:pPr marL="342900" indent="-342900">
              <a:buChar char="•"/>
            </a:pPr>
            <a:r>
              <a:rPr lang="en-US" sz="2400" dirty="0"/>
              <a:t>Alfred Nobel</a:t>
            </a:r>
          </a:p>
          <a:p>
            <a:pPr marL="342900" indent="-342900">
              <a:buChar char="•"/>
            </a:pPr>
            <a:r>
              <a:rPr lang="en-US" sz="2400" dirty="0"/>
              <a:t>Michael Faraday</a:t>
            </a:r>
          </a:p>
          <a:p>
            <a:pPr marL="342900" indent="-342900">
              <a:buChar char="•"/>
            </a:pPr>
            <a:r>
              <a:rPr lang="en-US" sz="2400" dirty="0"/>
              <a:t>dynamo,</a:t>
            </a:r>
          </a:p>
          <a:p>
            <a:pPr marL="342900" indent="-342900">
              <a:buChar char="•"/>
            </a:pPr>
            <a:r>
              <a:rPr lang="en-US" sz="2400" dirty="0"/>
              <a:t>Thomas Edison</a:t>
            </a:r>
          </a:p>
          <a:p>
            <a:pPr marL="342900" indent="-342900">
              <a:buChar char="•"/>
            </a:pPr>
            <a:r>
              <a:rPr lang="en-US" sz="2400" dirty="0"/>
              <a:t>interchangeable parts,</a:t>
            </a:r>
          </a:p>
          <a:p>
            <a:pPr marL="342900" indent="-342900">
              <a:buChar char="•"/>
            </a:pPr>
            <a:r>
              <a:rPr lang="en-US" sz="2400" dirty="0"/>
              <a:t>assembly line.</a:t>
            </a:r>
          </a:p>
          <a:p>
            <a:pPr marL="342900" indent="-342900">
              <a:buChar char="•"/>
            </a:pPr>
            <a:r>
              <a:rPr lang="en-US" sz="2400" dirty="0"/>
              <a:t>Orville and Wilbur Wright</a:t>
            </a:r>
          </a:p>
          <a:p>
            <a:pPr marL="342900" indent="-342900">
              <a:buChar char="•"/>
            </a:pPr>
            <a:r>
              <a:rPr lang="en-US" sz="2400" dirty="0"/>
              <a:t>Guglielmo Marconi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Industrial Revolution (1750–1914)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3 </a:t>
            </a:r>
            <a:r>
              <a:rPr lang="en-US" sz="2400" dirty="0"/>
              <a:t>The Second Industrial Revolution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3AC13-7A99-407E-9C82-4D6D5E6DCCBF}"/>
              </a:ext>
            </a:extLst>
          </p:cNvPr>
          <p:cNvSpPr txBox="1"/>
          <p:nvPr/>
        </p:nvSpPr>
        <p:spPr>
          <a:xfrm>
            <a:off x="4695825" y="1809750"/>
            <a:ext cx="346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stock,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corporations,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cartel,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germ theory.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Louis Pasteur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Robert Koch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Florence Nightingale,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Joseph Lister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urban renewal,</a:t>
            </a:r>
          </a:p>
          <a:p>
            <a:pPr marL="342900" lvl="0" indent="-342900"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mutual-aid societies</a:t>
            </a:r>
            <a:r>
              <a:rPr lang="en-US" sz="1600" dirty="0">
                <a:solidFill>
                  <a:prstClr val="black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979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61" y="208260"/>
            <a:ext cx="86169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Science and Technology Change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921891"/>
            <a:ext cx="8702675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Bessemer Process Transforms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Henry Bessemer and William Kelly invent a new way of making steel, which is lighter, stronger, and cheaper than 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will be used in the making of buildings, railroads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Steel output for countries will skyrocket</a:t>
            </a:r>
          </a:p>
          <a:p>
            <a:pPr algn="ctr"/>
            <a:r>
              <a:rPr lang="en-US" sz="2400" dirty="0"/>
              <a:t>Innovations in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Chemical innovations will increase food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Dynamite will be invented at this time by Alfred Noble</a:t>
            </a:r>
          </a:p>
          <a:p>
            <a:pPr algn="ctr"/>
            <a:r>
              <a:rPr lang="en-US" sz="2400" dirty="0"/>
              <a:t>Electricity Replaces Steam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the late 1800’s this will happen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Alessandro Volta will develop the first battery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Michael Faraday creates the first simple electric motor and the first dynamo, a machine that generates electricity.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Thomas Edison invents the first lightbulb allowing for factories and other establishments to be open later</a:t>
            </a:r>
          </a:p>
        </p:txBody>
      </p:sp>
    </p:spTree>
    <p:extLst>
      <p:ext uri="{BB962C8B-B14F-4D97-AF65-F5344CB8AC3E}">
        <p14:creationId xmlns:p14="http://schemas.microsoft.com/office/powerpoint/2010/main" val="311818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6931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Science and Technology Change Industry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9315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Improved Methods of Production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To improve production manufacturers designed goods with interchangeable parts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also start to use the assembly line method of production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These things along with division of labor will allow goods to be made more efficiently and cheaper</a:t>
            </a:r>
          </a:p>
        </p:txBody>
      </p:sp>
    </p:spTree>
    <p:extLst>
      <p:ext uri="{BB962C8B-B14F-4D97-AF65-F5344CB8AC3E}">
        <p14:creationId xmlns:p14="http://schemas.microsoft.com/office/powerpoint/2010/main" val="303872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556280"/>
            <a:ext cx="876299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Science and Technology Change Industry</a:t>
            </a:r>
          </a:p>
        </p:txBody>
      </p:sp>
      <p:pic>
        <p:nvPicPr>
          <p:cNvPr id="3" name="Picture 2" descr="HSWH_SC_LSN_T00078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" y="1017945"/>
            <a:ext cx="9042398" cy="4684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876299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By the late 1800s, steel was the major material used in manufacturing tools. Analyze Graphs Between 1890 and 1910, which nation had the greatest increase in steel production? The smallest?</a:t>
            </a:r>
          </a:p>
        </p:txBody>
      </p:sp>
    </p:spTree>
    <p:extLst>
      <p:ext uri="{BB962C8B-B14F-4D97-AF65-F5344CB8AC3E}">
        <p14:creationId xmlns:p14="http://schemas.microsoft.com/office/powerpoint/2010/main" val="402223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25447"/>
            <a:ext cx="86817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Science and Technology Change Industry</a:t>
            </a:r>
          </a:p>
        </p:txBody>
      </p:sp>
      <p:pic>
        <p:nvPicPr>
          <p:cNvPr id="3" name="Picture 2" descr="HSWH_SC_L03_R106226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956603"/>
            <a:ext cx="7906043" cy="4561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868172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/>
              <a:t>The electric dynamo, shown here, was invented by Michael Faraday in 1831. Dynamos generated the electricity used to power lights in factories and homes.</a:t>
            </a:r>
          </a:p>
        </p:txBody>
      </p:sp>
    </p:spTree>
    <p:extLst>
      <p:ext uri="{BB962C8B-B14F-4D97-AF65-F5344CB8AC3E}">
        <p14:creationId xmlns:p14="http://schemas.microsoft.com/office/powerpoint/2010/main" val="302035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5"/>
            <a:ext cx="86836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Advances in Transportation and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1" y="676185"/>
            <a:ext cx="8683624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The Age of the Automobile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Nikolaus Otto invented the gasoline powered internal combustion engine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Karl Benz receives the first patent for a 3 wheel car in 1886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Gottlieb Daimler introduced the first 4 wheel car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Henry Ford used the assembly line to mass produce cars, making the US a leader in the automobile industry</a:t>
            </a:r>
          </a:p>
          <a:p>
            <a:pPr algn="ctr"/>
            <a:r>
              <a:rPr lang="en-US" sz="2400" dirty="0"/>
              <a:t>The First Airplane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1903 American bicycle makers Orville and Wilbur Wright invent and fly the first airplane in North Carolina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Passenger flight would not begin until the 1920’s</a:t>
            </a:r>
          </a:p>
          <a:p>
            <a:pPr algn="ctr"/>
            <a:r>
              <a:rPr lang="en-US" sz="2400" dirty="0"/>
              <a:t>A Communications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Samuel Morse invents the Morse Code and in 1844 a line is lain between Washington D.C. and Maryland. Alexander Graham Bell invents the telephone and Guglielmo Marconi invents the radio</a:t>
            </a:r>
          </a:p>
        </p:txBody>
      </p:sp>
    </p:spTree>
    <p:extLst>
      <p:ext uri="{BB962C8B-B14F-4D97-AF65-F5344CB8AC3E}">
        <p14:creationId xmlns:p14="http://schemas.microsoft.com/office/powerpoint/2010/main" val="283965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0" y="404167"/>
            <a:ext cx="83820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Advances in Transportation and Communication</a:t>
            </a:r>
          </a:p>
        </p:txBody>
      </p:sp>
      <p:pic>
        <p:nvPicPr>
          <p:cNvPr id="3" name="Picture 2" descr="HSWH_SC_L03_R116550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1348"/>
            <a:ext cx="8280400" cy="459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83820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Construction of the Trans-Siberian Railroad began in 1891. Work continued on various parts of the line until 1916.</a:t>
            </a:r>
          </a:p>
        </p:txBody>
      </p:sp>
    </p:spTree>
    <p:extLst>
      <p:ext uri="{BB962C8B-B14F-4D97-AF65-F5344CB8AC3E}">
        <p14:creationId xmlns:p14="http://schemas.microsoft.com/office/powerpoint/2010/main" val="33397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1622</Words>
  <Application>Microsoft Office PowerPoint</Application>
  <PresentationFormat>On-screen Show (4:3)</PresentationFormat>
  <Paragraphs>178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69</cp:revision>
  <dcterms:created xsi:type="dcterms:W3CDTF">2014-12-09T15:53:41Z</dcterms:created>
  <dcterms:modified xsi:type="dcterms:W3CDTF">2020-04-05T17:12:05Z</dcterms:modified>
</cp:coreProperties>
</file>